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3 Marcador de texto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del título</a:t>
            </a:r>
          </a:p>
        </p:txBody>
      </p:sp>
      <p:sp>
        <p:nvSpPr>
          <p:cNvPr id="83" name="2 Marcador de posición de imagen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7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1 Título"/>
          <p:cNvSpPr txBox="1">
            <a:spLocks noGrp="1"/>
          </p:cNvSpPr>
          <p:nvPr>
            <p:ph type="title"/>
          </p:nvPr>
        </p:nvSpPr>
        <p:spPr>
          <a:xfrm>
            <a:off x="457200" y="836711"/>
            <a:ext cx="8229600" cy="2952330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ENCUENTRO</a:t>
            </a:r>
          </a:p>
        </p:txBody>
      </p:sp>
      <p:pic>
        <p:nvPicPr>
          <p:cNvPr id="95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3212975"/>
            <a:ext cx="4248474" cy="2335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86968">
              <a:defRPr sz="3783"/>
            </a:pPr>
            <a:r>
              <a:t>COMUNIDAD CRISTIANA</a:t>
            </a:r>
            <a:br/>
            <a:endParaRPr/>
          </a:p>
        </p:txBody>
      </p:sp>
      <p:sp>
        <p:nvSpPr>
          <p:cNvPr id="135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251519" y="1052736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 b="1"/>
            </a:pPr>
            <a:r>
              <a:t>OBJETIVO</a:t>
            </a:r>
          </a:p>
          <a:p>
            <a:pPr>
              <a:defRPr sz="2400"/>
            </a:pPr>
            <a:r>
              <a:t>Que el cursillista se incorpore a una Iglesia que siente como una comunidad viva, que le ayude a potenciar la dimensión comunitaria de un cristianismo auténtico.</a:t>
            </a:r>
          </a:p>
        </p:txBody>
      </p:sp>
      <p:pic>
        <p:nvPicPr>
          <p:cNvPr id="136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2924943"/>
            <a:ext cx="7344818" cy="3552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ítulo 1"/>
          <p:cNvSpPr txBox="1"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  <a:prstGeom prst="rect">
            <a:avLst/>
          </a:prstGeom>
        </p:spPr>
        <p:txBody>
          <a:bodyPr/>
          <a:lstStyle/>
          <a:p>
            <a:r>
              <a:t>Aspectos a destacar</a:t>
            </a:r>
          </a:p>
        </p:txBody>
      </p:sp>
      <p:sp>
        <p:nvSpPr>
          <p:cNvPr id="139" name="Subtítulo 2"/>
          <p:cNvSpPr txBox="1">
            <a:spLocks noGrp="1"/>
          </p:cNvSpPr>
          <p:nvPr>
            <p:ph type="subTitle" idx="1"/>
          </p:nvPr>
        </p:nvSpPr>
        <p:spPr>
          <a:xfrm>
            <a:off x="685800" y="1700807"/>
            <a:ext cx="8062663" cy="4536504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.-Que asuma que la fe es una realidad que se celebra, se profundiza y se testimonia en una Comunidad, desde donde cada uno se proyecta para ser fermento evangélico en el mundo.</a:t>
            </a:r>
          </a:p>
          <a:p>
            <a:pPr algn="just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 </a:t>
            </a:r>
          </a:p>
          <a:p>
            <a:pPr algn="just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.- Que se abra a la realidad comunitaria desde lo que es la Comunidad, con lo que ella le ofrece y lo que él debe aportar.</a:t>
            </a:r>
          </a:p>
          <a:p>
            <a:pPr algn="just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 </a:t>
            </a:r>
          </a:p>
          <a:p>
            <a:pPr algn="just">
              <a:spcBef>
                <a:spcPts val="500"/>
              </a:spcBef>
              <a:defRPr sz="2400">
                <a:solidFill>
                  <a:srgbClr val="000000"/>
                </a:solidFill>
              </a:defRPr>
            </a:pPr>
            <a:r>
              <a:t>.-Que decida a que Comunidad viva se incorporará después del Cursillo, una vez conocidas las dos circunstancias comunitarias que le ofrece, como propias, el Movimiento de Cursillos.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adroTexto 11"/>
          <p:cNvSpPr txBox="1"/>
          <p:nvPr/>
        </p:nvSpPr>
        <p:spPr>
          <a:xfrm>
            <a:off x="801296" y="2796678"/>
            <a:ext cx="7181369" cy="2270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defRPr sz="2800" b="1">
                <a:solidFill>
                  <a:srgbClr val="00B050"/>
                </a:solidFill>
              </a:defRPr>
            </a:pPr>
            <a:r>
              <a:t>Comunidad cristiana: </a:t>
            </a:r>
            <a:r>
              <a:rPr b="0"/>
              <a:t>Es un núcleo de personas comprometidas y reunidas en Cristo, que actúa como fermento en la masa del mundo con el cual está en contacto</a:t>
            </a:r>
          </a:p>
        </p:txBody>
      </p:sp>
      <p:pic>
        <p:nvPicPr>
          <p:cNvPr id="142" name="Imagen 19" descr="Imagen 19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39551" y="942974"/>
            <a:ext cx="7848874" cy="5222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FRUTOS</a:t>
            </a:r>
          </a:p>
        </p:txBody>
      </p:sp>
      <p:sp>
        <p:nvSpPr>
          <p:cNvPr id="145" name="Marcador de contenido 2"/>
          <p:cNvSpPr txBox="1">
            <a:spLocks noGrp="1"/>
          </p:cNvSpPr>
          <p:nvPr>
            <p:ph type="body" sz="quarter" idx="1"/>
          </p:nvPr>
        </p:nvSpPr>
        <p:spPr>
          <a:xfrm>
            <a:off x="457200" y="1765300"/>
            <a:ext cx="8229600" cy="59908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/>
            </a:lvl1pPr>
          </a:lstStyle>
          <a:p>
            <a:r>
              <a:t>.-Se crece y madura en la fe</a:t>
            </a:r>
          </a:p>
        </p:txBody>
      </p:sp>
      <p:sp>
        <p:nvSpPr>
          <p:cNvPr id="146" name="Marcador de contenido 2"/>
          <p:cNvSpPr txBox="1"/>
          <p:nvPr/>
        </p:nvSpPr>
        <p:spPr>
          <a:xfrm>
            <a:off x="457199" y="2391991"/>
            <a:ext cx="8229601" cy="1015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.-Se superan las dificultades ante la problemáticas de los ambientes.</a:t>
            </a:r>
          </a:p>
        </p:txBody>
      </p:sp>
      <p:sp>
        <p:nvSpPr>
          <p:cNvPr id="147" name="Marcador de contenido 2"/>
          <p:cNvSpPr txBox="1"/>
          <p:nvPr/>
        </p:nvSpPr>
        <p:spPr>
          <a:xfrm>
            <a:off x="457199" y="3419639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buFont typeface="Arial"/>
              <a:defRPr sz="2800"/>
            </a:pPr>
            <a:r>
              <a:t>.-Se da un testimonio comunitario signo de la presencia del Reino de Dios.</a:t>
            </a:r>
          </a:p>
          <a:p>
            <a:pPr>
              <a:lnSpc>
                <a:spcPct val="107000"/>
              </a:lnSpc>
              <a:spcBef>
                <a:spcPts val="800"/>
              </a:spcBef>
              <a:buFont typeface="Arial"/>
              <a:defRPr sz="2800"/>
            </a:pPr>
            <a:r>
              <a:t>Existe una retroalimentación. La comunidad nos arropa, pero a su vez, se enriquece con mi aportación individual.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  <p:bldP spid="147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t>¿Qué se exige a una Comunidad Eclesial?</a:t>
            </a:r>
          </a:p>
        </p:txBody>
      </p:sp>
      <p:sp>
        <p:nvSpPr>
          <p:cNvPr id="150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251519" y="1417638"/>
            <a:ext cx="8229601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000"/>
            </a:pPr>
            <a:r>
              <a:t>.-Ser fieles a la Palabra de Dios que se nutran de la misma, alejándose de las modas.</a:t>
            </a:r>
          </a:p>
          <a:p>
            <a:pPr marL="0" indent="0">
              <a:buSzTx/>
              <a:buNone/>
              <a:defRPr sz="2000"/>
            </a:pPr>
            <a:r>
              <a:t>	Una Iglesia mundanizada deja de ser el altavoz de Dios, para pasar a ser el tablón de anuncios del pensamiento único dominante</a:t>
            </a:r>
          </a:p>
          <a:p>
            <a:pPr marL="0" indent="0">
              <a:buSzTx/>
              <a:buNone/>
              <a:defRPr sz="2000"/>
            </a:pPr>
            <a:r>
              <a:t>.-Que se evite la contestación sistemática y el espíritu hipercrítico</a:t>
            </a:r>
          </a:p>
          <a:p>
            <a:pPr marL="0" indent="0">
              <a:buSzTx/>
              <a:buNone/>
              <a:defRPr sz="2000"/>
            </a:pPr>
            <a:r>
              <a:t>.-Que permanezcan fielmente unidos a la Iglesia local, en sincera comunión con la Iglesia universal.</a:t>
            </a:r>
          </a:p>
          <a:p>
            <a:pPr marL="0" indent="0">
              <a:buSzTx/>
              <a:buNone/>
              <a:defRPr sz="2000"/>
            </a:pPr>
            <a:r>
              <a:t>.-Que no se crean el único destinatario o agente de evangelización.</a:t>
            </a:r>
          </a:p>
          <a:p>
            <a:pPr marL="0" indent="0">
              <a:buSzTx/>
              <a:buNone/>
              <a:defRPr sz="2000"/>
            </a:pPr>
            <a:r>
              <a:t>.-Que crezcan en responsabilidad, en celo, en compromiso misionero.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ítulo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381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04087">
              <a:defRPr sz="2464" b="1"/>
            </a:pPr>
            <a:br/>
            <a:r>
              <a:t>¿DONDE HALLAR NUESTRA COMUNIDAD?</a:t>
            </a:r>
            <a:br/>
            <a:endParaRPr/>
          </a:p>
        </p:txBody>
      </p:sp>
      <p:sp>
        <p:nvSpPr>
          <p:cNvPr id="153" name="Marcador de contenido 2"/>
          <p:cNvSpPr txBox="1">
            <a:spLocks noGrp="1"/>
          </p:cNvSpPr>
          <p:nvPr>
            <p:ph type="body" sz="quarter" idx="1"/>
          </p:nvPr>
        </p:nvSpPr>
        <p:spPr>
          <a:xfrm>
            <a:off x="457200" y="1587500"/>
            <a:ext cx="8229600" cy="100675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/>
            </a:lvl1pPr>
          </a:lstStyle>
          <a:p>
            <a:r>
              <a:t>.-Los que proceden de una comunidad. Deben de volver a ella.</a:t>
            </a:r>
          </a:p>
        </p:txBody>
      </p:sp>
      <p:sp>
        <p:nvSpPr>
          <p:cNvPr id="154" name="Marcador de contenido 2"/>
          <p:cNvSpPr txBox="1"/>
          <p:nvPr/>
        </p:nvSpPr>
        <p:spPr>
          <a:xfrm>
            <a:off x="457199" y="2647386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.-Los que la tuvieron, pero guardan una mala experiencia.</a:t>
            </a:r>
          </a:p>
        </p:txBody>
      </p:sp>
      <p:sp>
        <p:nvSpPr>
          <p:cNvPr id="155" name="Marcador de contenido 2"/>
          <p:cNvSpPr txBox="1"/>
          <p:nvPr/>
        </p:nvSpPr>
        <p:spPr>
          <a:xfrm>
            <a:off x="457199" y="3728614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.-Los que sienten necesidad de insertarse en alguna realidad eclesial.</a:t>
            </a:r>
          </a:p>
        </p:txBody>
      </p:sp>
      <p:sp>
        <p:nvSpPr>
          <p:cNvPr id="156" name="Marcador de contenido 2"/>
          <p:cNvSpPr txBox="1"/>
          <p:nvPr/>
        </p:nvSpPr>
        <p:spPr>
          <a:xfrm>
            <a:off x="457199" y="4795490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.-Las dos opciones que ofrece el Movimiento. (Grupo y Ultreya)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  <p:bldP spid="155" grpId="3" animBg="1" advAuto="0"/>
      <p:bldP spid="156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GRUPO</a:t>
            </a:r>
          </a:p>
        </p:txBody>
      </p:sp>
      <p:sp>
        <p:nvSpPr>
          <p:cNvPr id="159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</a:lvl1pPr>
          </a:lstStyle>
          <a:p>
            <a:r>
              <a:t>Es un núcleo de personas que, siendo o intentando ser amigas y siendo o intentando ser cristianas, se reúnen para ser más amigas y más cristianas.</a:t>
            </a:r>
          </a:p>
        </p:txBody>
      </p:sp>
      <p:pic>
        <p:nvPicPr>
          <p:cNvPr id="160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3645024"/>
            <a:ext cx="5616625" cy="2938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CARACTERISTICAS</a:t>
            </a:r>
          </a:p>
        </p:txBody>
      </p:sp>
      <p:sp>
        <p:nvSpPr>
          <p:cNvPr id="163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596900" y="1533525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800"/>
            </a:lvl1pPr>
          </a:lstStyle>
          <a:p>
            <a:r>
              <a:t>.-Amistad.</a:t>
            </a:r>
          </a:p>
        </p:txBody>
      </p:sp>
      <p:sp>
        <p:nvSpPr>
          <p:cNvPr id="164" name="Marcador de contenido 2"/>
          <p:cNvSpPr txBox="1"/>
          <p:nvPr/>
        </p:nvSpPr>
        <p:spPr>
          <a:xfrm>
            <a:off x="601709" y="2109759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.-Reducidos</a:t>
            </a:r>
          </a:p>
        </p:txBody>
      </p:sp>
      <p:sp>
        <p:nvSpPr>
          <p:cNvPr id="165" name="Marcador de contenido 2"/>
          <p:cNvSpPr txBox="1"/>
          <p:nvPr/>
        </p:nvSpPr>
        <p:spPr>
          <a:xfrm>
            <a:off x="601709" y="2712671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.-Voluntarios.</a:t>
            </a:r>
          </a:p>
        </p:txBody>
      </p:sp>
      <p:sp>
        <p:nvSpPr>
          <p:cNvPr id="166" name="Marcador de contenido 2"/>
          <p:cNvSpPr txBox="1"/>
          <p:nvPr/>
        </p:nvSpPr>
        <p:spPr>
          <a:xfrm>
            <a:off x="601709" y="3317612"/>
            <a:ext cx="82296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.-Estables.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4" grpId="2" animBg="1" advAuto="0"/>
      <p:bldP spid="165" grpId="3" animBg="1" advAuto="0"/>
      <p:bldP spid="166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FORMATO </a:t>
            </a:r>
          </a:p>
        </p:txBody>
      </p:sp>
      <p:sp>
        <p:nvSpPr>
          <p:cNvPr id="169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600"/>
            </a:lvl1pPr>
          </a:lstStyle>
          <a:p>
            <a:r>
              <a:t>.-Seriedad,</a:t>
            </a:r>
          </a:p>
        </p:txBody>
      </p:sp>
      <p:sp>
        <p:nvSpPr>
          <p:cNvPr id="170" name="Marcador de contenido 2"/>
          <p:cNvSpPr txBox="1"/>
          <p:nvPr/>
        </p:nvSpPr>
        <p:spPr>
          <a:xfrm>
            <a:off x="457199" y="2286300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600"/>
            </a:lvl1pPr>
          </a:lstStyle>
          <a:p>
            <a:r>
              <a:t>.-Periodicidad</a:t>
            </a:r>
          </a:p>
        </p:txBody>
      </p:sp>
      <p:sp>
        <p:nvSpPr>
          <p:cNvPr id="171" name="Marcador de contenido 2"/>
          <p:cNvSpPr txBox="1"/>
          <p:nvPr/>
        </p:nvSpPr>
        <p:spPr>
          <a:xfrm>
            <a:off x="457199" y="3044543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600"/>
            </a:lvl1pPr>
          </a:lstStyle>
          <a:p>
            <a:r>
              <a:t>.-Sinceridad. Corrección fraterna.</a:t>
            </a:r>
          </a:p>
        </p:txBody>
      </p:sp>
      <p:sp>
        <p:nvSpPr>
          <p:cNvPr id="172" name="Marcador de contenido 2"/>
          <p:cNvSpPr txBox="1"/>
          <p:nvPr/>
        </p:nvSpPr>
        <p:spPr>
          <a:xfrm>
            <a:off x="457199" y="3784750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600"/>
            </a:lvl1pPr>
          </a:lstStyle>
          <a:p>
            <a:r>
              <a:t>.-Sigilo.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  <p:bldP spid="171" grpId="3" animBg="1" advAuto="0"/>
      <p:bldP spid="172" grpId="4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0647"/>
            <a:ext cx="5184577" cy="6192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1"/>
          <p:cNvSpPr txBox="1"/>
          <p:nvPr/>
        </p:nvSpPr>
        <p:spPr>
          <a:xfrm>
            <a:off x="45719" y="-1454724"/>
            <a:ext cx="9052562" cy="5186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000"/>
            </a:pPr>
            <a:endParaRPr/>
          </a:p>
          <a:p>
            <a:pPr>
              <a:defRPr sz="4000"/>
            </a:pPr>
            <a:endParaRPr/>
          </a:p>
          <a:p>
            <a:pPr>
              <a:defRPr sz="4000"/>
            </a:pPr>
            <a:endParaRPr/>
          </a:p>
          <a:p>
            <a:pPr>
              <a:defRPr sz="4000"/>
            </a:pPr>
            <a:endParaRPr/>
          </a:p>
          <a:p>
            <a:pPr>
              <a:defRPr sz="4000"/>
            </a:pPr>
            <a:endParaRPr/>
          </a:p>
          <a:p>
            <a:pPr>
              <a:defRPr sz="4000"/>
            </a:pPr>
            <a:endParaRPr/>
          </a:p>
          <a:p>
            <a:pPr>
              <a:defRPr sz="5400" b="1"/>
            </a:pPr>
            <a:r>
              <a:t>Con uno mismo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4000"/>
            </a:pPr>
            <a:r>
              <a:t>.</a:t>
            </a:r>
          </a:p>
        </p:txBody>
      </p:sp>
      <p:pic>
        <p:nvPicPr>
          <p:cNvPr id="98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24744"/>
            <a:ext cx="2448273" cy="367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Objeto 4" descr="Objet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476672"/>
            <a:ext cx="3456385" cy="5256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ULTREYA</a:t>
            </a:r>
          </a:p>
        </p:txBody>
      </p:sp>
      <p:sp>
        <p:nvSpPr>
          <p:cNvPr id="179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90000"/>
              </a:lnSpc>
              <a:buSzTx/>
              <a:buNone/>
              <a:defRPr sz="2800"/>
            </a:lvl1pPr>
          </a:lstStyle>
          <a:p>
            <a:r>
              <a:t>.-Es una reunión para compartir la vivencia de los fundamental cristiano, y potenciar el compromiso de fermentar evangélicamente los ambientes.</a:t>
            </a:r>
          </a:p>
        </p:txBody>
      </p:sp>
      <p:sp>
        <p:nvSpPr>
          <p:cNvPr id="180" name="Marcador de contenido 2"/>
          <p:cNvSpPr txBox="1"/>
          <p:nvPr/>
        </p:nvSpPr>
        <p:spPr>
          <a:xfrm>
            <a:off x="457199" y="3494679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just">
              <a:lnSpc>
                <a:spcPct val="96299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.-En su momento también se le conoce como la reunión de las Reuniones de Grupo.</a:t>
            </a:r>
          </a:p>
        </p:txBody>
      </p:sp>
      <p:sp>
        <p:nvSpPr>
          <p:cNvPr id="181" name="Marcador de contenido 2"/>
          <p:cNvSpPr txBox="1"/>
          <p:nvPr/>
        </p:nvSpPr>
        <p:spPr>
          <a:xfrm>
            <a:off x="457199" y="5010413"/>
            <a:ext cx="8229601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just">
              <a:lnSpc>
                <a:spcPct val="96299"/>
              </a:lnSpc>
              <a:spcBef>
                <a:spcPts val="800"/>
              </a:spcBef>
              <a:buFont typeface="Arial"/>
              <a:defRPr sz="2800"/>
            </a:lvl1pPr>
          </a:lstStyle>
          <a:p>
            <a:r>
              <a:t>.-Es un elemento transitorio para el descubrimiento del carisma o sitio en la Iglesia de una persona.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2" animBg="1" advAuto="0"/>
      <p:bldP spid="181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VIDA CRISTIANA</a:t>
            </a:r>
          </a:p>
        </p:txBody>
      </p:sp>
      <p:sp>
        <p:nvSpPr>
          <p:cNvPr id="184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Objetivo</a:t>
            </a:r>
          </a:p>
          <a:p>
            <a:pPr marL="0" indent="0">
              <a:buSzTx/>
              <a:buNone/>
              <a:defRPr sz="2800"/>
            </a:pPr>
            <a:endParaRPr/>
          </a:p>
          <a:p>
            <a:pPr marL="0" indent="0">
              <a:buSzTx/>
              <a:buNone/>
              <a:defRPr sz="2800"/>
            </a:pPr>
            <a:r>
              <a:t>Tomar conciencia de que todo el Plan de Dios se centra en la verificación de su mensaje, Cristo se hace vida en nosotros.</a:t>
            </a:r>
          </a:p>
        </p:txBody>
      </p:sp>
      <p:pic>
        <p:nvPicPr>
          <p:cNvPr id="185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25144"/>
            <a:ext cx="7643193" cy="1728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arcador de contenido 2"/>
          <p:cNvSpPr txBox="1">
            <a:spLocks noGrp="1"/>
          </p:cNvSpPr>
          <p:nvPr>
            <p:ph type="body" sz="half" idx="1"/>
          </p:nvPr>
        </p:nvSpPr>
        <p:spPr>
          <a:xfrm>
            <a:off x="457200" y="332655"/>
            <a:ext cx="8229600" cy="2142165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/>
            </a:lvl1pPr>
          </a:lstStyle>
          <a:p>
            <a:r>
              <a:t>La vida cristiana es una conversión constante y progresiva de la misión de Jesús.</a:t>
            </a:r>
          </a:p>
        </p:txBody>
      </p:sp>
      <p:sp>
        <p:nvSpPr>
          <p:cNvPr id="188" name="Marcador de contenido 2"/>
          <p:cNvSpPr txBox="1"/>
          <p:nvPr/>
        </p:nvSpPr>
        <p:spPr>
          <a:xfrm>
            <a:off x="457199" y="3210185"/>
            <a:ext cx="82296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.-Consciente de ser Hijo de Dios.</a:t>
            </a:r>
          </a:p>
        </p:txBody>
      </p:sp>
      <p:sp>
        <p:nvSpPr>
          <p:cNvPr id="189" name="Marcador de contenido 2"/>
          <p:cNvSpPr txBox="1"/>
          <p:nvPr/>
        </p:nvSpPr>
        <p:spPr>
          <a:xfrm>
            <a:off x="457200" y="2556081"/>
            <a:ext cx="8229600" cy="57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just">
              <a:lnSpc>
                <a:spcPct val="90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.-Consciente, Creciente y Compartida</a:t>
            </a:r>
          </a:p>
        </p:txBody>
      </p:sp>
      <p:sp>
        <p:nvSpPr>
          <p:cNvPr id="190" name="Marcador de contenido 2"/>
          <p:cNvSpPr txBox="1"/>
          <p:nvPr/>
        </p:nvSpPr>
        <p:spPr>
          <a:xfrm>
            <a:off x="457200" y="3869232"/>
            <a:ext cx="8229601" cy="572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.-Creciente. Evolución</a:t>
            </a:r>
          </a:p>
        </p:txBody>
      </p:sp>
      <p:sp>
        <p:nvSpPr>
          <p:cNvPr id="191" name="Marcador de contenido 2"/>
          <p:cNvSpPr txBox="1"/>
          <p:nvPr/>
        </p:nvSpPr>
        <p:spPr>
          <a:xfrm>
            <a:off x="457200" y="4505501"/>
            <a:ext cx="8229601" cy="177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.-Compartida. Con y para los otros, pues soy corresponsable de la misión de Jesús.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2" animBg="1" advAuto="0"/>
      <p:bldP spid="189" grpId="1" animBg="1" advAuto="0"/>
      <p:bldP spid="190" grpId="3" animBg="1" advAuto="0"/>
      <p:bldP spid="191" grpId="4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32656"/>
            <a:ext cx="5328593" cy="6048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260647"/>
            <a:ext cx="6264697" cy="6264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4E528-75D1-FF18-0078-868F7EE9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DOS ULTIMOS APUNTES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B72F03-8FBF-E835-CDB9-8CA689E9C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6224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CE707F0-2452-0B5A-8C11-8AF2787A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ACTO EUCARISTICO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B3B18E-7E67-5F29-719A-AB42757E4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512DB1-6583-CC1C-B510-84F07D7F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727200"/>
            <a:ext cx="7480300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29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84292-BFFD-6F56-BD6B-414AD4FE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73139"/>
          </a:xfrm>
        </p:spPr>
        <p:txBody>
          <a:bodyPr>
            <a:normAutofit/>
          </a:bodyPr>
          <a:lstStyle/>
          <a:p>
            <a:r>
              <a:rPr lang="es-ES" sz="4800" b="1" dirty="0"/>
              <a:t>LA INTENDENCIA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14FA2B-8CBD-1300-8E73-B1666F9D5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F01827-07B7-288A-E112-304793DAD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727200"/>
            <a:ext cx="75057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0763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7983CC-6133-9C8A-E1E2-978A5011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660400"/>
            <a:ext cx="8229600" cy="54657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F191DA-FD5E-0FE9-4F88-F0E8A8CBF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914400"/>
            <a:ext cx="73533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23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ítulo 1"/>
          <p:cNvSpPr txBox="1">
            <a:spLocks noGrp="1"/>
          </p:cNvSpPr>
          <p:nvPr>
            <p:ph type="title"/>
          </p:nvPr>
        </p:nvSpPr>
        <p:spPr>
          <a:xfrm>
            <a:off x="457200" y="548679"/>
            <a:ext cx="8229600" cy="1584177"/>
          </a:xfrm>
          <a:prstGeom prst="rect">
            <a:avLst/>
          </a:prstGeom>
        </p:spPr>
        <p:txBody>
          <a:bodyPr/>
          <a:lstStyle>
            <a:lvl1pPr>
              <a:defRPr sz="5400" b="1"/>
            </a:lvl1pPr>
          </a:lstStyle>
          <a:p>
            <a:r>
              <a:t>Con Dios</a:t>
            </a:r>
          </a:p>
        </p:txBody>
      </p:sp>
      <p:pic>
        <p:nvPicPr>
          <p:cNvPr id="101" name="Marcador de contenido 4" descr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3" y="2658268"/>
            <a:ext cx="3744418" cy="2409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Con los hombres</a:t>
            </a:r>
          </a:p>
        </p:txBody>
      </p:sp>
      <p:pic>
        <p:nvPicPr>
          <p:cNvPr id="104" name="Marcador de contenido 4" descr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5256585" cy="3384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0142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58951">
              <a:defRPr sz="3237"/>
            </a:pPr>
            <a:r>
              <a:t>Las </a:t>
            </a:r>
            <a:r>
              <a:rPr b="1"/>
              <a:t>FASES</a:t>
            </a:r>
            <a:r>
              <a:t> del cursillo </a:t>
            </a:r>
            <a:br/>
            <a:endParaRPr/>
          </a:p>
        </p:txBody>
      </p:sp>
      <p:sp>
        <p:nvSpPr>
          <p:cNvPr id="107" name="2 Marcador de contenido"/>
          <p:cNvSpPr txBox="1">
            <a:spLocks noGrp="1"/>
          </p:cNvSpPr>
          <p:nvPr>
            <p:ph type="body" sz="quarter" idx="1"/>
          </p:nvPr>
        </p:nvSpPr>
        <p:spPr>
          <a:xfrm>
            <a:off x="232507" y="1118854"/>
            <a:ext cx="8229601" cy="6191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lnSpc>
                <a:spcPct val="150000"/>
              </a:lnSpc>
              <a:buSzTx/>
              <a:buNone/>
              <a:defRPr sz="2800" b="1"/>
            </a:lvl1pPr>
          </a:lstStyle>
          <a:p>
            <a:r>
              <a:t>1ª FASE DE PREPARACIÓN O RETIRO</a:t>
            </a:r>
          </a:p>
        </p:txBody>
      </p:sp>
      <p:sp>
        <p:nvSpPr>
          <p:cNvPr id="108" name="2 Marcador de contenido"/>
          <p:cNvSpPr txBox="1"/>
          <p:nvPr/>
        </p:nvSpPr>
        <p:spPr>
          <a:xfrm>
            <a:off x="232507" y="1961661"/>
            <a:ext cx="8229601" cy="51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77500" lnSpcReduction="20000"/>
          </a:bodyPr>
          <a:lstStyle>
            <a:lvl1pPr marL="342900" indent="-342900">
              <a:lnSpc>
                <a:spcPct val="150000"/>
              </a:lnSpc>
              <a:spcBef>
                <a:spcPts val="800"/>
              </a:spcBef>
              <a:buFont typeface="Arial"/>
              <a:defRPr sz="2800" b="1"/>
            </a:lvl1pPr>
          </a:lstStyle>
          <a:p>
            <a:r>
              <a:t>2ª FASE DE PROCLAMACIÓN</a:t>
            </a:r>
          </a:p>
        </p:txBody>
      </p:sp>
      <p:sp>
        <p:nvSpPr>
          <p:cNvPr id="109" name="2 Marcador de contenido"/>
          <p:cNvSpPr txBox="1"/>
          <p:nvPr/>
        </p:nvSpPr>
        <p:spPr>
          <a:xfrm>
            <a:off x="232507" y="2924658"/>
            <a:ext cx="8229601" cy="592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 marL="342900" indent="-342900">
              <a:lnSpc>
                <a:spcPct val="150000"/>
              </a:lnSpc>
              <a:spcBef>
                <a:spcPts val="800"/>
              </a:spcBef>
              <a:buFont typeface="Arial"/>
              <a:defRPr sz="2800" b="1"/>
            </a:lvl1pPr>
          </a:lstStyle>
          <a:p>
            <a:r>
              <a:t>3ª FASE DE DESARROLLO DE LA VIDA CRISTIANA</a:t>
            </a:r>
          </a:p>
        </p:txBody>
      </p:sp>
      <p:sp>
        <p:nvSpPr>
          <p:cNvPr id="110" name="2 Marcador de contenido"/>
          <p:cNvSpPr txBox="1"/>
          <p:nvPr/>
        </p:nvSpPr>
        <p:spPr>
          <a:xfrm>
            <a:off x="232507" y="3893853"/>
            <a:ext cx="8229601" cy="619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342900" indent="-342900">
              <a:lnSpc>
                <a:spcPct val="150000"/>
              </a:lnSpc>
              <a:spcBef>
                <a:spcPts val="800"/>
              </a:spcBef>
              <a:buFont typeface="Arial"/>
              <a:defRPr sz="2800" b="1"/>
            </a:lvl1pPr>
          </a:lstStyle>
          <a:p>
            <a:r>
              <a:t>4ª FASE DE  PROYECCIÓN/INSERCIÓN AL MUNDO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animBg="1" advAuto="0"/>
      <p:bldP spid="108" grpId="2" animBg="1" advAuto="0"/>
      <p:bldP spid="109" grpId="3" animBg="1" advAuto="0"/>
      <p:bldP spid="110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3 Rectángulo"/>
          <p:cNvSpPr txBox="1"/>
          <p:nvPr/>
        </p:nvSpPr>
        <p:spPr>
          <a:xfrm>
            <a:off x="873303" y="1484783"/>
            <a:ext cx="7469402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t>FASE DE  PROYECCIÓN/INSERCIÓN AL MUNDO</a:t>
            </a:r>
          </a:p>
        </p:txBody>
      </p:sp>
      <p:pic>
        <p:nvPicPr>
          <p:cNvPr id="113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59" y="4077072"/>
            <a:ext cx="2520281" cy="216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20888"/>
            <a:ext cx="2520281" cy="2436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2420886"/>
            <a:ext cx="2520280" cy="2160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2 Marcador de contenido"/>
          <p:cNvSpPr txBox="1">
            <a:spLocks noGrp="1"/>
          </p:cNvSpPr>
          <p:nvPr>
            <p:ph type="body" idx="1"/>
          </p:nvPr>
        </p:nvSpPr>
        <p:spPr>
          <a:xfrm>
            <a:off x="457200" y="476672"/>
            <a:ext cx="8229600" cy="5649491"/>
          </a:xfrm>
          <a:prstGeom prst="rect">
            <a:avLst/>
          </a:prstGeom>
        </p:spPr>
        <p:txBody>
          <a:bodyPr/>
          <a:lstStyle/>
          <a:p>
            <a:pPr algn="just">
              <a:buSzTx/>
              <a:buNone/>
              <a:defRPr sz="2800"/>
            </a:pPr>
            <a:r>
              <a:t>El tercer día del cursillo es el día del </a:t>
            </a:r>
            <a:r>
              <a:rPr b="1"/>
              <a:t>Amor al mundo</a:t>
            </a:r>
            <a:r>
              <a:t>. El cristiano esta llamado a salir del Cenáculo a las calles y a los caminos del mundo.</a:t>
            </a:r>
          </a:p>
          <a:p>
            <a:pPr algn="just">
              <a:buSzTx/>
              <a:buNone/>
              <a:defRPr sz="2800"/>
            </a:pPr>
            <a:r>
              <a:t>El tercer día del cursillo es una apremiante invitación a la peregrinación y a la caminata. El mundo es punto de partida y meta de nuestra fe. Necesitamos superar la tentación del Monte Tabor. </a:t>
            </a:r>
            <a:r>
              <a:rPr b="1"/>
              <a:t>¡Que bien se está aquí!</a:t>
            </a:r>
          </a:p>
          <a:p>
            <a:pPr algn="just">
              <a:buSzTx/>
              <a:buNone/>
              <a:defRPr sz="2800" b="1"/>
            </a:pPr>
            <a:endParaRPr b="1"/>
          </a:p>
          <a:p>
            <a:pPr algn="just">
              <a:buSzTx/>
              <a:buNone/>
              <a:defRPr sz="2800"/>
            </a:pPr>
            <a:r>
              <a:t>Vivir el cursillo es escuchar una orden terminante de marcha: ¡Id!.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Contenido de </a:t>
            </a:r>
            <a:r>
              <a:rPr b="1"/>
              <a:t>PROYECCIÓN/INSERCIÓN AL MUNDO</a:t>
            </a:r>
          </a:p>
        </p:txBody>
      </p:sp>
      <p:sp>
        <p:nvSpPr>
          <p:cNvPr id="120" name="2 Marcador de contenido"/>
          <p:cNvSpPr txBox="1">
            <a:spLocks noGrp="1"/>
          </p:cNvSpPr>
          <p:nvPr>
            <p:ph type="body" sz="quarter" idx="1"/>
          </p:nvPr>
        </p:nvSpPr>
        <p:spPr>
          <a:xfrm>
            <a:off x="303898" y="1338685"/>
            <a:ext cx="8229601" cy="680809"/>
          </a:xfrm>
          <a:prstGeom prst="rect">
            <a:avLst/>
          </a:prstGeom>
        </p:spPr>
        <p:txBody>
          <a:bodyPr/>
          <a:lstStyle>
            <a:lvl1pPr>
              <a:buSzTx/>
              <a:buNone/>
            </a:lvl1pPr>
          </a:lstStyle>
          <a:p>
            <a:r>
              <a:t>.- Meditación: El mensaje de Cristo.</a:t>
            </a:r>
          </a:p>
        </p:txBody>
      </p:sp>
      <p:sp>
        <p:nvSpPr>
          <p:cNvPr id="121" name="2 Marcador de contenido"/>
          <p:cNvSpPr txBox="1"/>
          <p:nvPr/>
        </p:nvSpPr>
        <p:spPr>
          <a:xfrm>
            <a:off x="303898" y="2123837"/>
            <a:ext cx="8229601" cy="800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 Charla: Cristiano en el mundo.</a:t>
            </a:r>
          </a:p>
        </p:txBody>
      </p:sp>
      <p:sp>
        <p:nvSpPr>
          <p:cNvPr id="122" name="2 Marcador de contenido"/>
          <p:cNvSpPr txBox="1"/>
          <p:nvPr/>
        </p:nvSpPr>
        <p:spPr>
          <a:xfrm>
            <a:off x="303898" y="2913326"/>
            <a:ext cx="866766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 Charla: Fermentación evangélica de los ambientes.</a:t>
            </a:r>
          </a:p>
        </p:txBody>
      </p:sp>
      <p:sp>
        <p:nvSpPr>
          <p:cNvPr id="123" name="2 Marcador de contenido"/>
          <p:cNvSpPr txBox="1"/>
          <p:nvPr/>
        </p:nvSpPr>
        <p:spPr>
          <a:xfrm>
            <a:off x="303898" y="4023994"/>
            <a:ext cx="8229601" cy="680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 Comunidad, Grupo y Ultreya.</a:t>
            </a:r>
          </a:p>
        </p:txBody>
      </p:sp>
      <p:sp>
        <p:nvSpPr>
          <p:cNvPr id="124" name="2 Marcador de contenido"/>
          <p:cNvSpPr txBox="1"/>
          <p:nvPr/>
        </p:nvSpPr>
        <p:spPr>
          <a:xfrm>
            <a:off x="303898" y="4773219"/>
            <a:ext cx="8229601" cy="680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 Vida cristiana.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1" grpId="2" animBg="1" advAuto="0"/>
      <p:bldP spid="122" grpId="3" animBg="1" advAuto="0"/>
      <p:bldP spid="123" grpId="4" animBg="1" advAuto="0"/>
      <p:bldP spid="124" grpId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03504">
              <a:defRPr sz="2112"/>
            </a:pPr>
            <a:br/>
            <a:r>
              <a:rPr sz="2574" b="1"/>
              <a:t>Debemos describir el escenario en el que nos encontramos.</a:t>
            </a:r>
            <a:br>
              <a:rPr sz="2574" b="1"/>
            </a:br>
            <a:endParaRPr sz="2574" b="1"/>
          </a:p>
        </p:txBody>
      </p:sp>
      <p:sp>
        <p:nvSpPr>
          <p:cNvPr id="127" name="2 Marcador de contenido"/>
          <p:cNvSpPr txBox="1">
            <a:spLocks noGrp="1"/>
          </p:cNvSpPr>
          <p:nvPr>
            <p:ph type="body" sz="quarter" idx="1"/>
          </p:nvPr>
        </p:nvSpPr>
        <p:spPr>
          <a:xfrm>
            <a:off x="457200" y="1382496"/>
            <a:ext cx="8229601" cy="498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>
              <a:buSzTx/>
              <a:buNone/>
            </a:lvl1pPr>
          </a:lstStyle>
          <a:p>
            <a:r>
              <a:t>.-Creemos que todo esta ya hecho.</a:t>
            </a:r>
          </a:p>
        </p:txBody>
      </p:sp>
      <p:sp>
        <p:nvSpPr>
          <p:cNvPr id="128" name="2 Marcador de contenido"/>
          <p:cNvSpPr txBox="1"/>
          <p:nvPr/>
        </p:nvSpPr>
        <p:spPr>
          <a:xfrm>
            <a:off x="457199" y="2046503"/>
            <a:ext cx="8229601" cy="701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.-Queremos acelerar algún proceso en concreto.</a:t>
            </a:r>
          </a:p>
        </p:txBody>
      </p:sp>
      <p:sp>
        <p:nvSpPr>
          <p:cNvPr id="129" name="2 Marcador de contenido"/>
          <p:cNvSpPr txBox="1"/>
          <p:nvPr/>
        </p:nvSpPr>
        <p:spPr>
          <a:xfrm>
            <a:off x="457199" y="2754697"/>
            <a:ext cx="822960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.-La prisa se apodera de nuestro sentido común.</a:t>
            </a:r>
          </a:p>
        </p:txBody>
      </p:sp>
      <p:sp>
        <p:nvSpPr>
          <p:cNvPr id="130" name="2 Marcador de contenido"/>
          <p:cNvSpPr txBox="1"/>
          <p:nvPr/>
        </p:nvSpPr>
        <p:spPr>
          <a:xfrm>
            <a:off x="457199" y="3462891"/>
            <a:ext cx="8229601" cy="196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342900" indent="-342900"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.-Corremos el riesgo de caer en el proselitismo.</a:t>
            </a:r>
          </a:p>
        </p:txBody>
      </p:sp>
      <p:sp>
        <p:nvSpPr>
          <p:cNvPr id="131" name="2 Marcador de contenido"/>
          <p:cNvSpPr txBox="1"/>
          <p:nvPr/>
        </p:nvSpPr>
        <p:spPr>
          <a:xfrm>
            <a:off x="457199" y="4136668"/>
            <a:ext cx="8229601" cy="62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.-El cursillista tiene miedo a su vuelta al mundo.</a:t>
            </a:r>
          </a:p>
        </p:txBody>
      </p:sp>
      <p:sp>
        <p:nvSpPr>
          <p:cNvPr id="132" name="2 Marcador de contenido"/>
          <p:cNvSpPr txBox="1"/>
          <p:nvPr/>
        </p:nvSpPr>
        <p:spPr>
          <a:xfrm>
            <a:off x="457199" y="4850198"/>
            <a:ext cx="8229601" cy="49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20000"/>
          </a:bodyPr>
          <a:lstStyle>
            <a:lvl1pPr>
              <a:lnSpc>
                <a:spcPct val="107000"/>
              </a:lnSpc>
              <a:spcBef>
                <a:spcPts val="800"/>
              </a:spcBef>
              <a:buFont typeface="Arial"/>
              <a:defRPr sz="3200"/>
            </a:lvl1pPr>
          </a:lstStyle>
          <a:p>
            <a:r>
              <a:t>.-Se nos tiende a idealizar.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28" grpId="2" animBg="1" advAuto="0"/>
      <p:bldP spid="129" grpId="3" animBg="1" advAuto="0"/>
      <p:bldP spid="130" grpId="4" animBg="1" advAuto="0"/>
      <p:bldP spid="131" grpId="5" animBg="1" advAuto="0"/>
      <p:bldP spid="132" grpId="6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Presentación en pantalla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de Office</vt:lpstr>
      <vt:lpstr>ENCUENTRO</vt:lpstr>
      <vt:lpstr>Presentación de PowerPoint</vt:lpstr>
      <vt:lpstr>Con Dios</vt:lpstr>
      <vt:lpstr>Con los hombres</vt:lpstr>
      <vt:lpstr>Las FASES del cursillo  </vt:lpstr>
      <vt:lpstr>Presentación de PowerPoint</vt:lpstr>
      <vt:lpstr>Presentación de PowerPoint</vt:lpstr>
      <vt:lpstr>Contenido de PROYECCIÓN/INSERCIÓN AL MUNDO</vt:lpstr>
      <vt:lpstr> Debemos describir el escenario en el que nos encontramos. </vt:lpstr>
      <vt:lpstr>COMUNIDAD CRISTIANA </vt:lpstr>
      <vt:lpstr>Aspectos a destacar</vt:lpstr>
      <vt:lpstr>Presentación de PowerPoint</vt:lpstr>
      <vt:lpstr>FRUTOS</vt:lpstr>
      <vt:lpstr>¿Qué se exige a una Comunidad Eclesial?</vt:lpstr>
      <vt:lpstr> ¿DONDE HALLAR NUESTRA COMUNIDAD? </vt:lpstr>
      <vt:lpstr>GRUPO</vt:lpstr>
      <vt:lpstr>CARACTERISTICAS</vt:lpstr>
      <vt:lpstr>FORMATO </vt:lpstr>
      <vt:lpstr>Presentación de PowerPoint</vt:lpstr>
      <vt:lpstr>Presentación de PowerPoint</vt:lpstr>
      <vt:lpstr>ULTREYA</vt:lpstr>
      <vt:lpstr>VIDA CRISTIANA</vt:lpstr>
      <vt:lpstr>Presentación de PowerPoint</vt:lpstr>
      <vt:lpstr>Presentación de PowerPoint</vt:lpstr>
      <vt:lpstr>Presentación de PowerPoint</vt:lpstr>
      <vt:lpstr>DOS ULTIMOS APUNTES</vt:lpstr>
      <vt:lpstr>ACTO EUCARISTICO</vt:lpstr>
      <vt:lpstr>LA INTENDENCIA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</dc:title>
  <dc:creator>usuario</dc:creator>
  <cp:lastModifiedBy>JOSE MARIA GARCIA GARCIA</cp:lastModifiedBy>
  <cp:revision>1</cp:revision>
  <dcterms:modified xsi:type="dcterms:W3CDTF">2023-03-26T15:27:20Z</dcterms:modified>
</cp:coreProperties>
</file>